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60" r:id="rId4"/>
    <p:sldId id="281" r:id="rId5"/>
    <p:sldId id="284" r:id="rId6"/>
    <p:sldId id="285" r:id="rId7"/>
    <p:sldId id="265" r:id="rId8"/>
    <p:sldId id="277" r:id="rId9"/>
    <p:sldId id="283" r:id="rId10"/>
    <p:sldId id="279" r:id="rId11"/>
    <p:sldId id="276" r:id="rId12"/>
    <p:sldId id="278" r:id="rId13"/>
    <p:sldId id="282" r:id="rId14"/>
  </p:sldIdLst>
  <p:sldSz cx="9144000" cy="6858000" type="screen4x3"/>
  <p:notesSz cx="6888163" cy="10020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86965" autoAdjust="0"/>
  </p:normalViewPr>
  <p:slideViewPr>
    <p:cSldViewPr>
      <p:cViewPr varScale="1">
        <p:scale>
          <a:sx n="63" d="100"/>
          <a:sy n="63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84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36B96D3E-ED5F-4698-AB79-A38762E83A6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BEC90CFC-F666-4EE4-81B4-EBC62CF83A8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 sz="2400" smtClean="0"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 sz="2400" smtClean="0">
              <a:latin typeface="Times New Roman" panose="02020603050405020304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 smtClean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www.transapi.fr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F72CFA64-1E7D-4C47-A8AD-1DFC312DDB1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www.transapi.fr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66756-FFB1-4F01-AB6B-0D9221BFB3B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www.transapi.fr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65654-7B27-4C62-BBE8-60EE048A674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14338"/>
            <a:ext cx="7696200" cy="8544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www.transapi.fr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D1C688-3E27-43F1-86FD-835D0E0BF68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www.transapi.fr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BACD2-AE22-4BDC-AFFC-2093E2E8C4C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www.transapi.fr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BCCEA-40BB-4427-9E7A-F1E5F0BA117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www.transapi.fr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E94AE-0816-46F5-845B-FF0FB1B159F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www.transapi.fr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DA330-08BF-47E6-A67C-20E741EF277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www.transapi.fr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FF70D-149A-4F72-8B3D-DA9FB79B7C5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www.transapi.fr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45693-D3D3-497E-A75E-CCC1C1DED2C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www.transapi.fr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1351F-3DB1-47CF-A0ED-50FE2257FB7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14338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www.transapi.fr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fld id="{C51D1A00-4D13-4F85-A5DC-A94B1BABE73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>
            <a:off x="179388" y="188913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 sz="2400" smtClean="0">
              <a:latin typeface="Times New Roman" panose="02020603050405020304" pitchFamily="18" charset="0"/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755650" y="1484313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nsapi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www.transapi.fr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CAE73D-C094-4EEA-B4C1-C7F9C83203AD}" type="slidenum">
              <a:rPr lang="fr-FR"/>
              <a:pPr/>
              <a:t>1</a:t>
            </a:fld>
            <a:endParaRPr lang="fr-FR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z="3600" i="0" smtClean="0"/>
              <a:t>La transmission du savoir vers les plus de 16 ans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630738"/>
            <a:ext cx="5410200" cy="841375"/>
          </a:xfrm>
        </p:spPr>
        <p:txBody>
          <a:bodyPr/>
          <a:lstStyle/>
          <a:p>
            <a:pPr eaLnBrk="1" hangingPunct="1"/>
            <a:r>
              <a:rPr lang="fr-FR" sz="2100" smtClean="0"/>
              <a:t>Muriel Epstein</a:t>
            </a:r>
            <a:r>
              <a:rPr lang="fr-FR" sz="2900" smtClean="0"/>
              <a:t>  </a:t>
            </a:r>
          </a:p>
          <a:p>
            <a:pPr eaLnBrk="1" hangingPunct="1"/>
            <a:r>
              <a:rPr lang="fr-FR" sz="2900" smtClean="0"/>
              <a:t>muriel.epstein@transapi.fr</a:t>
            </a:r>
          </a:p>
        </p:txBody>
      </p:sp>
      <p:pic>
        <p:nvPicPr>
          <p:cNvPr id="5126" name="Picture 4" descr="logo-transa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500438"/>
            <a:ext cx="4200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755650" y="414338"/>
            <a:ext cx="7696200" cy="854075"/>
          </a:xfrm>
        </p:spPr>
        <p:txBody>
          <a:bodyPr/>
          <a:lstStyle/>
          <a:p>
            <a:r>
              <a:rPr lang="fr-FR" sz="2800" smtClean="0"/>
              <a:t>Participer/ faire participer votre classe : échanger des vidéos de cours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3200" dirty="0" smtClean="0"/>
              <a:t>@</a:t>
            </a:r>
            <a:r>
              <a:rPr lang="fr-FR" sz="3200" dirty="0" err="1" smtClean="0"/>
              <a:t>transapi</a:t>
            </a:r>
            <a:endParaRPr lang="fr-FR" sz="3200" dirty="0" smtClean="0"/>
          </a:p>
          <a:p>
            <a:pPr>
              <a:defRPr/>
            </a:pPr>
            <a:r>
              <a:rPr lang="fr-FR" sz="3200" dirty="0" err="1" smtClean="0"/>
              <a:t>Liker</a:t>
            </a:r>
            <a:r>
              <a:rPr lang="fr-FR" sz="3200" dirty="0" smtClean="0"/>
              <a:t> « </a:t>
            </a:r>
            <a:r>
              <a:rPr lang="fr-FR" sz="3200" dirty="0" err="1" smtClean="0"/>
              <a:t>transapi</a:t>
            </a:r>
            <a:r>
              <a:rPr lang="fr-FR" sz="3200" dirty="0" smtClean="0"/>
              <a:t> » sur FB</a:t>
            </a:r>
          </a:p>
          <a:p>
            <a:pPr>
              <a:defRPr/>
            </a:pPr>
            <a:r>
              <a:rPr lang="fr-FR" sz="3200" dirty="0" smtClean="0"/>
              <a:t>Groupe Facebook des </a:t>
            </a:r>
            <a:r>
              <a:rPr lang="fr-FR" sz="3200" dirty="0" err="1" smtClean="0"/>
              <a:t>transapiens</a:t>
            </a:r>
            <a:r>
              <a:rPr lang="fr-FR" sz="3200" dirty="0" smtClean="0"/>
              <a:t>, transmetteurs de savoir</a:t>
            </a:r>
          </a:p>
          <a:p>
            <a:pPr>
              <a:defRPr/>
            </a:pPr>
            <a:r>
              <a:rPr lang="fr-FR" sz="3200" dirty="0" smtClean="0"/>
              <a:t>Développement d’une plate-forme d’échanges de cours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dirty="0" smtClean="0"/>
          </a:p>
        </p:txBody>
      </p:sp>
      <p:sp>
        <p:nvSpPr>
          <p:cNvPr id="14340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www.transapi.fr</a:t>
            </a:r>
          </a:p>
        </p:txBody>
      </p:sp>
      <p:sp>
        <p:nvSpPr>
          <p:cNvPr id="1434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560C54-D15C-4311-BD4B-BA7959A42C31}" type="slidenum">
              <a:rPr lang="fr-FR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14338"/>
            <a:ext cx="7696200" cy="1143000"/>
          </a:xfrm>
        </p:spPr>
        <p:txBody>
          <a:bodyPr/>
          <a:lstStyle/>
          <a:p>
            <a:r>
              <a:rPr lang="fr-FR" smtClean="0"/>
              <a:t>Couverture presse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 </a:t>
            </a:r>
          </a:p>
        </p:txBody>
      </p:sp>
      <p:pic>
        <p:nvPicPr>
          <p:cNvPr id="15364" name="Picture 5" descr="transapi-corriere-della-s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2286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http://transapi.fr/wp-content/uploads/2013/11/logo-mo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565400"/>
            <a:ext cx="30670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l'étudi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844675"/>
            <a:ext cx="2286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 descr="transapi-liber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957513"/>
            <a:ext cx="2286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 descr="un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2420938"/>
            <a:ext cx="2286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5" descr="rue8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4724400"/>
            <a:ext cx="2286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7" descr="logo_l_expres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4868863"/>
            <a:ext cx="2286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9" descr="Socialt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488" y="4149725"/>
            <a:ext cx="1271587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14338"/>
            <a:ext cx="7696200" cy="1143000"/>
          </a:xfrm>
        </p:spPr>
        <p:txBody>
          <a:bodyPr/>
          <a:lstStyle/>
          <a:p>
            <a:r>
              <a:rPr lang="fr-FR" smtClean="0"/>
              <a:t>Dynamiques en place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28775"/>
            <a:ext cx="7696200" cy="4314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700" smtClean="0"/>
              <a:t>Ouverture d’une antenne à Toulouse</a:t>
            </a:r>
          </a:p>
          <a:p>
            <a:pPr>
              <a:lnSpc>
                <a:spcPct val="90000"/>
              </a:lnSpc>
            </a:pPr>
            <a:r>
              <a:rPr lang="fr-FR" sz="2700" smtClean="0"/>
              <a:t>Ouverture envisagée à Lyon, Brest, Marseille et Lille</a:t>
            </a:r>
          </a:p>
          <a:p>
            <a:pPr>
              <a:lnSpc>
                <a:spcPct val="90000"/>
              </a:lnSpc>
            </a:pPr>
            <a:r>
              <a:rPr lang="fr-FR" sz="2700" smtClean="0"/>
              <a:t>Innovations pédagogiques numériques (plate-forme médias notamment)</a:t>
            </a:r>
          </a:p>
          <a:p>
            <a:pPr>
              <a:lnSpc>
                <a:spcPct val="90000"/>
              </a:lnSpc>
            </a:pPr>
            <a:r>
              <a:rPr lang="fr-FR" sz="2700" smtClean="0"/>
              <a:t>Innovations pédagogiques hors numérique (sport, arts…)</a:t>
            </a:r>
          </a:p>
          <a:p>
            <a:pPr>
              <a:lnSpc>
                <a:spcPct val="90000"/>
              </a:lnSpc>
            </a:pPr>
            <a:r>
              <a:rPr lang="fr-FR" sz="2700" smtClean="0"/>
              <a:t>Poursuite et développement de l’axe « recherches-actions »</a:t>
            </a:r>
          </a:p>
          <a:p>
            <a:pPr>
              <a:lnSpc>
                <a:spcPct val="90000"/>
              </a:lnSpc>
            </a:pPr>
            <a:r>
              <a:rPr lang="fr-FR" sz="2700" smtClean="0"/>
              <a:t>Publication des premières évaluations</a:t>
            </a:r>
          </a:p>
          <a:p>
            <a:pPr>
              <a:lnSpc>
                <a:spcPct val="90000"/>
              </a:lnSpc>
            </a:pPr>
            <a:endParaRPr lang="fr-FR" sz="2700" smtClean="0"/>
          </a:p>
          <a:p>
            <a:pPr>
              <a:lnSpc>
                <a:spcPct val="90000"/>
              </a:lnSpc>
            </a:pPr>
            <a:endParaRPr lang="fr-FR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755650" y="414338"/>
            <a:ext cx="7696200" cy="854075"/>
          </a:xfrm>
        </p:spPr>
        <p:txBody>
          <a:bodyPr/>
          <a:lstStyle/>
          <a:p>
            <a:r>
              <a:rPr lang="fr-FR" smtClean="0"/>
              <a:t>Tout ce que je vous ai pas dit (mais vous le savez déjà)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762000" y="1628775"/>
            <a:ext cx="7696200" cy="4314825"/>
          </a:xfrm>
        </p:spPr>
        <p:txBody>
          <a:bodyPr/>
          <a:lstStyle/>
          <a:p>
            <a:r>
              <a:rPr lang="fr-FR" smtClean="0"/>
              <a:t>Sur le fond</a:t>
            </a:r>
          </a:p>
          <a:p>
            <a:pPr lvl="1"/>
            <a:r>
              <a:rPr lang="fr-FR" smtClean="0"/>
              <a:t>La pédagogie de projets, en équipe</a:t>
            </a:r>
          </a:p>
          <a:p>
            <a:pPr lvl="2"/>
            <a:r>
              <a:rPr lang="fr-FR" smtClean="0"/>
              <a:t>Les lycées pros sont très en pointe</a:t>
            </a:r>
          </a:p>
          <a:p>
            <a:pPr lvl="1"/>
            <a:r>
              <a:rPr lang="fr-FR" smtClean="0"/>
              <a:t>Changer l’organisation spatiale et temporelle d’un établissement</a:t>
            </a:r>
          </a:p>
          <a:p>
            <a:r>
              <a:rPr lang="fr-FR" smtClean="0"/>
              <a:t>Allez voir </a:t>
            </a:r>
            <a:r>
              <a:rPr lang="fr-FR" smtClean="0">
                <a:hlinkClick r:id="rId2"/>
              </a:rPr>
              <a:t>www.transapi.fr</a:t>
            </a:r>
            <a:endParaRPr lang="fr-FR" smtClean="0"/>
          </a:p>
          <a:p>
            <a:r>
              <a:rPr lang="fr-FR" smtClean="0"/>
              <a:t>Une mine d’expériences: </a:t>
            </a:r>
          </a:p>
          <a:p>
            <a:pPr lvl="1"/>
            <a:r>
              <a:rPr lang="fr-FR" smtClean="0"/>
              <a:t>la FESPI (Le CLEPT, les microlycées…)</a:t>
            </a:r>
          </a:p>
          <a:p>
            <a:pPr lvl="1"/>
            <a:r>
              <a:rPr lang="fr-FR" smtClean="0"/>
              <a:t>Plein d’expériences réussies (colloque de Lasale en mai 2014)</a:t>
            </a:r>
          </a:p>
          <a:p>
            <a:endParaRPr lang="fr-FR" smtClean="0"/>
          </a:p>
        </p:txBody>
      </p:sp>
      <p:sp>
        <p:nvSpPr>
          <p:cNvPr id="1741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www.transapi.fr</a:t>
            </a:r>
          </a:p>
        </p:txBody>
      </p:sp>
      <p:sp>
        <p:nvSpPr>
          <p:cNvPr id="1741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490469-7745-45E4-84C2-3E26884D9204}" type="slidenum">
              <a:rPr lang="fr-FR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55650" y="414338"/>
            <a:ext cx="7696200" cy="782637"/>
          </a:xfrm>
        </p:spPr>
        <p:txBody>
          <a:bodyPr/>
          <a:lstStyle/>
          <a:p>
            <a:r>
              <a:rPr lang="fr-FR" smtClean="0"/>
              <a:t>Qui sommes nous?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351837" cy="4386262"/>
          </a:xfrm>
        </p:spPr>
        <p:txBody>
          <a:bodyPr/>
          <a:lstStyle/>
          <a:p>
            <a:r>
              <a:rPr lang="fr-FR" sz="2400" smtClean="0"/>
              <a:t>Equipe d’enseignants et de chercheurs: Vous êtes tous les bienvenus</a:t>
            </a:r>
          </a:p>
          <a:p>
            <a:r>
              <a:rPr lang="fr-FR" sz="2400" smtClean="0"/>
              <a:t>Une quinzaine de bénévoles </a:t>
            </a:r>
            <a:r>
              <a:rPr lang="fr-FR" sz="1800" smtClean="0"/>
              <a:t>(inclus des jeunes, des médiateurs scientifiques, une journaliste) </a:t>
            </a:r>
            <a:r>
              <a:rPr lang="fr-FR" sz="2400" smtClean="0"/>
              <a:t>sur Paris et Toulouse</a:t>
            </a:r>
          </a:p>
          <a:p>
            <a:r>
              <a:rPr lang="fr-FR" sz="2400" smtClean="0"/>
              <a:t>Les fondatrices sont 5 enseignantes, docteurs ou doctorantes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Muriel Epstein, Agrégée de mathématiques, docteur en sociologie, diplômée de l’ENSAE 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Sophie Bouccara, doctorante au CRI 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Marion Bernard, Agrégée de philosophie, docteur en philosophie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Laetitia Darmon, doctorante en philosophie, enseignante de français/théâtre (ex LAP)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Elsa Goujard, Certifiée d’histoire-géographie, médaille d’or en musique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fr-FR" sz="1800" smtClean="0"/>
          </a:p>
          <a:p>
            <a:pPr lvl="1"/>
            <a:endParaRPr lang="fr-FR" sz="1800" smtClean="0"/>
          </a:p>
          <a:p>
            <a:pPr lvl="1"/>
            <a:endParaRPr lang="fr-FR" smtClean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www.transapi.fr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1AFE0C-8112-4C51-9859-661ABC43724A}" type="slidenum">
              <a:rPr lang="fr-FR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www.transapi.fr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06F7E4-0E8D-4780-8195-3ACA4C2A5ACA}" type="slidenum">
              <a:rPr lang="fr-FR"/>
              <a:pPr/>
              <a:t>3</a:t>
            </a:fld>
            <a:endParaRPr lang="fr-FR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696200" cy="1143000"/>
          </a:xfrm>
        </p:spPr>
        <p:txBody>
          <a:bodyPr/>
          <a:lstStyle/>
          <a:p>
            <a:pPr eaLnBrk="1" hangingPunct="1"/>
            <a:r>
              <a:rPr lang="fr-FR" sz="3600" smtClean="0"/>
              <a:t>Positionnement de Transapi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dirty="0" smtClean="0"/>
          </a:p>
          <a:p>
            <a:pPr eaLnBrk="1" hangingPunct="1">
              <a:lnSpc>
                <a:spcPct val="90000"/>
              </a:lnSpc>
              <a:defRPr/>
            </a:pPr>
            <a:endParaRPr lang="fr-FR" dirty="0" smtClean="0"/>
          </a:p>
        </p:txBody>
      </p:sp>
      <p:pic>
        <p:nvPicPr>
          <p:cNvPr id="7174" name="Image 7" descr="F:\transapi\schema-decroch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93888"/>
            <a:ext cx="7273925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755650" y="414338"/>
            <a:ext cx="7696200" cy="854075"/>
          </a:xfrm>
        </p:spPr>
        <p:txBody>
          <a:bodyPr/>
          <a:lstStyle/>
          <a:p>
            <a:r>
              <a:rPr lang="fr-FR" smtClean="0"/>
              <a:t>Notre projet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323850" y="1647825"/>
            <a:ext cx="8134350" cy="4295775"/>
          </a:xfrm>
        </p:spPr>
        <p:txBody>
          <a:bodyPr/>
          <a:lstStyle/>
          <a:p>
            <a:r>
              <a:rPr lang="fr-FR" sz="2800" smtClean="0"/>
              <a:t>Impulser de l’entre-aide</a:t>
            </a:r>
          </a:p>
          <a:p>
            <a:r>
              <a:rPr lang="fr-FR" sz="2800" smtClean="0"/>
              <a:t>Mobiliser différentes formes d’apprentissage</a:t>
            </a:r>
          </a:p>
          <a:p>
            <a:r>
              <a:rPr lang="fr-FR" sz="2800" smtClean="0"/>
              <a:t>Un tiers </a:t>
            </a:r>
            <a:r>
              <a:rPr lang="fr-FR" smtClean="0"/>
              <a:t>lieu, pour tous les plus de 16 ans </a:t>
            </a:r>
          </a:p>
        </p:txBody>
      </p:sp>
      <p:sp>
        <p:nvSpPr>
          <p:cNvPr id="8196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www.transapi.fr</a:t>
            </a:r>
          </a:p>
        </p:txBody>
      </p:sp>
      <p:sp>
        <p:nvSpPr>
          <p:cNvPr id="819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733B73-18CF-418B-A5F1-E7FA21099FCA}" type="slidenum">
              <a:rPr lang="fr-FR"/>
              <a:pPr/>
              <a:t>4</a:t>
            </a:fld>
            <a:endParaRPr lang="fr-FR"/>
          </a:p>
        </p:txBody>
      </p:sp>
      <p:pic>
        <p:nvPicPr>
          <p:cNvPr id="8198" name="Imag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150" y="3260725"/>
            <a:ext cx="65532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755650" y="414338"/>
            <a:ext cx="7696200" cy="854075"/>
          </a:xfrm>
        </p:spPr>
        <p:txBody>
          <a:bodyPr/>
          <a:lstStyle/>
          <a:p>
            <a:r>
              <a:rPr lang="fr-FR" smtClean="0"/>
              <a:t>Accueil et recrutement actuel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FR" smtClean="0"/>
              <a:t>Pour le moment encore des cas particuliers mais on note qu’on attire:</a:t>
            </a:r>
          </a:p>
          <a:p>
            <a:pPr>
              <a:buFontTx/>
              <a:buChar char="-"/>
            </a:pPr>
            <a:r>
              <a:rPr lang="fr-FR" smtClean="0"/>
              <a:t>Des jeunes avec des handicaps spécifiques (dys, phobie scolaire…)</a:t>
            </a:r>
          </a:p>
          <a:p>
            <a:pPr>
              <a:buFontTx/>
              <a:buChar char="-"/>
            </a:pPr>
            <a:r>
              <a:rPr lang="fr-FR" smtClean="0"/>
              <a:t>Des jeunes encore scolarisés mais ultra absentéistes qui reviennent effectivement</a:t>
            </a:r>
          </a:p>
        </p:txBody>
      </p:sp>
      <p:sp>
        <p:nvSpPr>
          <p:cNvPr id="9220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www.transapi.fr</a:t>
            </a:r>
          </a:p>
        </p:txBody>
      </p:sp>
      <p:sp>
        <p:nvSpPr>
          <p:cNvPr id="922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CF9F27-580D-452C-863A-335B48C1AEBF}" type="slidenum">
              <a:rPr lang="fr-FR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696200" cy="1143000"/>
          </a:xfrm>
        </p:spPr>
        <p:txBody>
          <a:bodyPr/>
          <a:lstStyle/>
          <a:p>
            <a:pPr eaLnBrk="1" hangingPunct="1"/>
            <a:r>
              <a:rPr lang="fr-FR" sz="3600" smtClean="0"/>
              <a:t>Les formules (conçues avec les jeunes du LAP)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fr-FR" sz="2400" smtClean="0"/>
              <a:t>Transizen pour les jeunes qui veulent travailler en autonomie</a:t>
            </a:r>
          </a:p>
          <a:p>
            <a:pPr eaLnBrk="1" hangingPunct="1">
              <a:lnSpc>
                <a:spcPct val="110000"/>
              </a:lnSpc>
            </a:pPr>
            <a:r>
              <a:rPr lang="fr-FR" sz="2400" smtClean="0"/>
              <a:t>Transitorat pour les jeunes qui souhaitent un suivi avec du tutorat (changement de filière par exemple)</a:t>
            </a:r>
          </a:p>
          <a:p>
            <a:pPr eaLnBrk="1" hangingPunct="1">
              <a:lnSpc>
                <a:spcPct val="110000"/>
              </a:lnSpc>
            </a:pPr>
            <a:r>
              <a:rPr lang="fr-FR" sz="2400" smtClean="0"/>
              <a:t>TransiProd pour les jeunes qui participent à des projets ponctuels</a:t>
            </a:r>
          </a:p>
          <a:p>
            <a:pPr eaLnBrk="1" hangingPunct="1">
              <a:lnSpc>
                <a:spcPct val="110000"/>
              </a:lnSpc>
            </a:pPr>
            <a:r>
              <a:rPr lang="fr-FR" sz="2400" smtClean="0"/>
              <a:t>Trans-mission pour du transitorat + ateliers (en priorité pour des jeunes au CNED ou complètement déscolarisés)</a:t>
            </a:r>
          </a:p>
          <a:p>
            <a:pPr eaLnBrk="1" hangingPunct="1">
              <a:lnSpc>
                <a:spcPct val="110000"/>
              </a:lnSpc>
            </a:pPr>
            <a:r>
              <a:rPr lang="fr-FR" sz="2400" smtClean="0"/>
              <a:t>TransiTel pour les jeunes à distances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www.transapi.fr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88DFEF-DF37-4F70-97BD-476ECFD56D11}" type="slidenum">
              <a:rPr lang="fr-FR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www.transapi.fr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B2654F-08AD-4C04-8159-D1D7058F0545}" type="slidenum">
              <a:rPr lang="fr-FR"/>
              <a:pPr/>
              <a:t>7</a:t>
            </a:fld>
            <a:endParaRPr lang="fr-FR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696200" cy="1143000"/>
          </a:xfrm>
        </p:spPr>
        <p:txBody>
          <a:bodyPr/>
          <a:lstStyle/>
          <a:p>
            <a:pPr eaLnBrk="1" hangingPunct="1"/>
            <a:r>
              <a:rPr lang="fr-FR" sz="3600" smtClean="0"/>
              <a:t>Le projet en 2013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134350" cy="439896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fr-FR" sz="2400" smtClean="0"/>
              <a:t>Constitution de l’association Transami (mars 2013)</a:t>
            </a:r>
          </a:p>
          <a:p>
            <a:pPr eaLnBrk="1" hangingPunct="1">
              <a:lnSpc>
                <a:spcPct val="130000"/>
              </a:lnSpc>
            </a:pPr>
            <a:r>
              <a:rPr lang="fr-FR" sz="2400" smtClean="0"/>
              <a:t>Happenings Transapi BAC (juin 2013)</a:t>
            </a:r>
          </a:p>
          <a:p>
            <a:pPr eaLnBrk="1" hangingPunct="1">
              <a:lnSpc>
                <a:spcPct val="130000"/>
              </a:lnSpc>
            </a:pPr>
            <a:r>
              <a:rPr lang="fr-FR" sz="2400" smtClean="0"/>
              <a:t>Réalisation d’un docu-fiction sur le décrochage scolaire (1</a:t>
            </a:r>
            <a:r>
              <a:rPr lang="fr-FR" sz="2400" baseline="30000" smtClean="0"/>
              <a:t>er</a:t>
            </a:r>
            <a:r>
              <a:rPr lang="fr-FR" sz="2400" smtClean="0"/>
              <a:t> semestre 2013)</a:t>
            </a:r>
          </a:p>
          <a:p>
            <a:pPr eaLnBrk="1" hangingPunct="1">
              <a:lnSpc>
                <a:spcPct val="130000"/>
              </a:lnSpc>
            </a:pPr>
            <a:r>
              <a:rPr lang="fr-FR" sz="2400" smtClean="0"/>
              <a:t>Ateliers de médiation scientifique (1</a:t>
            </a:r>
            <a:r>
              <a:rPr lang="fr-FR" sz="2400" baseline="30000" smtClean="0"/>
              <a:t>er</a:t>
            </a:r>
            <a:r>
              <a:rPr lang="fr-FR" sz="2400" smtClean="0"/>
              <a:t> semestre 2013)</a:t>
            </a:r>
          </a:p>
          <a:p>
            <a:pPr eaLnBrk="1" hangingPunct="1">
              <a:lnSpc>
                <a:spcPct val="130000"/>
              </a:lnSpc>
            </a:pPr>
            <a:r>
              <a:rPr lang="fr-FR" sz="2400" smtClean="0"/>
              <a:t>Création d’outils de diagnostic et d’évaluation (août 2013)</a:t>
            </a:r>
          </a:p>
          <a:p>
            <a:pPr eaLnBrk="1" hangingPunct="1">
              <a:lnSpc>
                <a:spcPct val="130000"/>
              </a:lnSpc>
            </a:pPr>
            <a:endParaRPr lang="fr-F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14338"/>
            <a:ext cx="7696200" cy="1143000"/>
          </a:xfrm>
        </p:spPr>
        <p:txBody>
          <a:bodyPr/>
          <a:lstStyle/>
          <a:p>
            <a:r>
              <a:rPr lang="fr-FR" smtClean="0"/>
              <a:t>Sur l’année 2013/2014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00213"/>
            <a:ext cx="7696200" cy="424338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fr-FR" sz="2000" smtClean="0"/>
              <a:t>Mise en place de partenariats (lycées, chercheurs, MJC, etc.)</a:t>
            </a:r>
          </a:p>
          <a:p>
            <a:pPr eaLnBrk="1" hangingPunct="1">
              <a:lnSpc>
                <a:spcPct val="130000"/>
              </a:lnSpc>
            </a:pPr>
            <a:r>
              <a:rPr lang="fr-FR" sz="2000" smtClean="0"/>
              <a:t>Permanences bi-hebdomadaires avec les jeunes (depuis nov 2013)</a:t>
            </a:r>
          </a:p>
          <a:p>
            <a:pPr eaLnBrk="1" hangingPunct="1">
              <a:lnSpc>
                <a:spcPct val="130000"/>
              </a:lnSpc>
            </a:pPr>
            <a:r>
              <a:rPr lang="fr-FR" sz="2000" smtClean="0"/>
              <a:t>Interventions en lycée</a:t>
            </a:r>
          </a:p>
          <a:p>
            <a:pPr eaLnBrk="1" hangingPunct="1">
              <a:lnSpc>
                <a:spcPct val="130000"/>
              </a:lnSpc>
            </a:pPr>
            <a:r>
              <a:rPr lang="fr-FR" sz="2000" smtClean="0"/>
              <a:t>Démarrage de TransiMOOC, 1</a:t>
            </a:r>
            <a:r>
              <a:rPr lang="fr-FR" sz="2000" baseline="30000" smtClean="0"/>
              <a:t>er</a:t>
            </a:r>
            <a:r>
              <a:rPr lang="fr-FR" sz="2000" smtClean="0"/>
              <a:t> prix de l’innovation lors du premier MOOC Camp (janvier 2014)</a:t>
            </a:r>
          </a:p>
          <a:p>
            <a:pPr eaLnBrk="1" hangingPunct="1">
              <a:lnSpc>
                <a:spcPct val="130000"/>
              </a:lnSpc>
            </a:pPr>
            <a:r>
              <a:rPr lang="fr-FR" sz="2000" smtClean="0"/>
              <a:t>Plus de 100 jeunes touchés; déjà plus de 20 jeunes rescolarisés en 2013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1700" smtClean="0"/>
              <a:t>Un effet fort pour les jeunes ayant un handicap et les enfants précoces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755650" y="414338"/>
            <a:ext cx="7696200" cy="854075"/>
          </a:xfrm>
        </p:spPr>
        <p:txBody>
          <a:bodyPr/>
          <a:lstStyle/>
          <a:p>
            <a:r>
              <a:rPr lang="fr-FR" smtClean="0"/>
              <a:t>Nous aider avec le numérique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700213"/>
            <a:ext cx="7696200" cy="424338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Projet </a:t>
            </a:r>
            <a:r>
              <a:rPr lang="fr-FR" dirty="0" err="1" smtClean="0"/>
              <a:t>TransiMOOC</a:t>
            </a:r>
            <a:endParaRPr lang="fr-FR" dirty="0" smtClean="0"/>
          </a:p>
          <a:p>
            <a:pPr marL="457200" lvl="1" indent="0">
              <a:buFontTx/>
              <a:buNone/>
              <a:defRPr/>
            </a:pPr>
            <a:r>
              <a:rPr lang="fr-FR" dirty="0" smtClean="0"/>
              <a:t>Pour le DNB Histoire Géographie</a:t>
            </a:r>
          </a:p>
          <a:p>
            <a:pPr marL="457200" lvl="1" indent="0">
              <a:buFontTx/>
              <a:buNone/>
              <a:defRPr/>
            </a:pPr>
            <a:endParaRPr lang="fr-FR" dirty="0"/>
          </a:p>
          <a:p>
            <a:pPr marL="457200" lvl="1" indent="0">
              <a:buFontTx/>
              <a:buNone/>
              <a:defRPr/>
            </a:pPr>
            <a:r>
              <a:rPr lang="fr-FR" dirty="0" smtClean="0"/>
              <a:t>Vous pouvez nous aider en:</a:t>
            </a:r>
          </a:p>
          <a:p>
            <a:pPr lvl="1">
              <a:defRPr/>
            </a:pPr>
            <a:r>
              <a:rPr lang="fr-FR" dirty="0"/>
              <a:t>	</a:t>
            </a:r>
            <a:r>
              <a:rPr lang="fr-FR" dirty="0" smtClean="0"/>
              <a:t>Proposant à vos élèves de 3èmes de participer pour réviser l’HG EC ensemble</a:t>
            </a:r>
          </a:p>
          <a:p>
            <a:pPr lvl="1">
              <a:defRPr/>
            </a:pPr>
            <a:r>
              <a:rPr lang="fr-FR" dirty="0" smtClean="0"/>
              <a:t>Mobilisant vos élèves de lycée pour qu’ils conçoivent des cours, des quizz, des jeux </a:t>
            </a:r>
          </a:p>
          <a:p>
            <a:pPr lvl="1">
              <a:defRPr/>
            </a:pPr>
            <a:r>
              <a:rPr lang="fr-FR" dirty="0" smtClean="0"/>
              <a:t>Aider à médiatiser le projet</a:t>
            </a:r>
          </a:p>
          <a:p>
            <a:pPr lvl="1">
              <a:defRPr/>
            </a:pPr>
            <a:r>
              <a:rPr lang="fr-FR" dirty="0" smtClean="0"/>
              <a:t>Encourager vos élèves à l’entraide</a:t>
            </a:r>
            <a:endParaRPr lang="fr-FR" dirty="0"/>
          </a:p>
        </p:txBody>
      </p:sp>
      <p:sp>
        <p:nvSpPr>
          <p:cNvPr id="13316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www.transapi.fr</a:t>
            </a:r>
          </a:p>
        </p:txBody>
      </p:sp>
      <p:sp>
        <p:nvSpPr>
          <p:cNvPr id="133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B62F82-7540-4895-9B69-977EC9078164}" type="slidenum">
              <a:rPr lang="fr-FR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576</TotalTime>
  <Words>532</Words>
  <Application>Microsoft Office PowerPoint</Application>
  <PresentationFormat>Affichage à l'écran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Wingdings</vt:lpstr>
      <vt:lpstr>Times New Roman</vt:lpstr>
      <vt:lpstr>Studio</vt:lpstr>
      <vt:lpstr>La transmission du savoir vers les plus de 16 ans</vt:lpstr>
      <vt:lpstr>Qui sommes nous?</vt:lpstr>
      <vt:lpstr>Positionnement de Transapi</vt:lpstr>
      <vt:lpstr>Notre projet</vt:lpstr>
      <vt:lpstr>Accueil et recrutement actuel</vt:lpstr>
      <vt:lpstr>Les formules (conçues avec les jeunes du LAP)</vt:lpstr>
      <vt:lpstr>Le projet en 2013</vt:lpstr>
      <vt:lpstr>Sur l’année 2013/2014</vt:lpstr>
      <vt:lpstr>Nous aider avec le numérique</vt:lpstr>
      <vt:lpstr>Participer/ faire participer votre classe : échanger des vidéos de cours</vt:lpstr>
      <vt:lpstr>Couverture presse</vt:lpstr>
      <vt:lpstr>Dynamiques en place</vt:lpstr>
      <vt:lpstr>Tout ce que je vous ai pas dit (mais vous le savez déjà)</vt:lpstr>
    </vt:vector>
  </TitlesOfParts>
  <Company>GESTE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évaluer le succès d’un dispositif destiné à améliorer les résultats scolaires  ou  pourquoi il est impératif de trouver d’autres indicateurs que les notes ?</dc:title>
  <dc:creator>ME</dc:creator>
  <cp:lastModifiedBy>admin</cp:lastModifiedBy>
  <cp:revision>76</cp:revision>
  <cp:lastPrinted>2014-01-14T06:26:06Z</cp:lastPrinted>
  <dcterms:created xsi:type="dcterms:W3CDTF">2013-08-24T10:36:54Z</dcterms:created>
  <dcterms:modified xsi:type="dcterms:W3CDTF">2014-03-24T16:58:22Z</dcterms:modified>
</cp:coreProperties>
</file>